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54" r:id="rId1"/>
  </p:sldMasterIdLst>
  <p:notesMasterIdLst>
    <p:notesMasterId r:id="rId31"/>
  </p:notesMasterIdLst>
  <p:sldIdLst>
    <p:sldId id="256" r:id="rId2"/>
    <p:sldId id="257" r:id="rId3"/>
    <p:sldId id="394" r:id="rId4"/>
    <p:sldId id="399" r:id="rId5"/>
    <p:sldId id="401" r:id="rId6"/>
    <p:sldId id="407" r:id="rId7"/>
    <p:sldId id="412" r:id="rId8"/>
    <p:sldId id="413" r:id="rId9"/>
    <p:sldId id="419" r:id="rId10"/>
    <p:sldId id="420" r:id="rId11"/>
    <p:sldId id="437" r:id="rId12"/>
    <p:sldId id="411" r:id="rId13"/>
    <p:sldId id="421" r:id="rId14"/>
    <p:sldId id="427" r:id="rId15"/>
    <p:sldId id="424" r:id="rId16"/>
    <p:sldId id="432" r:id="rId17"/>
    <p:sldId id="429" r:id="rId18"/>
    <p:sldId id="402" r:id="rId19"/>
    <p:sldId id="410" r:id="rId20"/>
    <p:sldId id="271" r:id="rId21"/>
    <p:sldId id="314" r:id="rId22"/>
    <p:sldId id="395" r:id="rId23"/>
    <p:sldId id="435" r:id="rId24"/>
    <p:sldId id="436" r:id="rId25"/>
    <p:sldId id="433" r:id="rId26"/>
    <p:sldId id="439" r:id="rId27"/>
    <p:sldId id="422" r:id="rId28"/>
    <p:sldId id="423" r:id="rId29"/>
    <p:sldId id="438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2D00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5" autoAdjust="0"/>
    <p:restoredTop sz="94660"/>
  </p:normalViewPr>
  <p:slideViewPr>
    <p:cSldViewPr snapToObjects="1">
      <p:cViewPr varScale="1">
        <p:scale>
          <a:sx n="105" d="100"/>
          <a:sy n="105" d="100"/>
        </p:scale>
        <p:origin x="12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27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27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7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27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3689351-3A6D-414B-B0B9-C9FD4413A849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50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9F21F5-D567-4AAC-A95A-4CE21A4EB22C}" type="slidenum">
              <a:rPr lang="en-US"/>
              <a:pPr/>
              <a:t>1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354677-8F7F-4C8A-95AC-444BC9519D51}" type="slidenum">
              <a:rPr lang="en-US"/>
              <a:pPr/>
              <a:t>2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ED7BE4-B41F-49EA-BAF8-75013C78A9C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40359A-1AFD-481B-8C32-DDF7180539F2}" type="slidenum">
              <a:rPr lang="en-US"/>
              <a:pPr/>
              <a:t>21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4C3876-D019-0943-B4B4-4D2612136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84E379-E12E-D248-B941-DF8EE3E98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623572-9853-FE4E-86B3-C50085C5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7E8DAD-3E56-7B42-A7B1-43A6ADD0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CD227F-4E8C-784B-8C54-FDBE01C3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8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13003-965E-0B44-B9B9-0AAD9317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A0AB7B-F478-9F46-A805-0922D1BBA6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DA767-5394-0041-A5CA-DD6BD7C11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3462A-0C63-CF4A-A133-52ABCBC0A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F5CEBD-D770-614C-AE77-868A396E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4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739584-CA4A-284E-BEC8-FA1C1D628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2A4B7B-5C53-8B4D-8F8C-B8F88D9E9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D6F84B-700F-864D-BF78-ABF7D7B7F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4FDD6B-62DB-BD47-AB48-2EA958D9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15A113-6108-A54D-BACA-DAB74B8E5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1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868362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51816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1816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F4D7471-B4B6-41C7-8BE8-66941FCF9F7A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6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512CA-D1BE-974E-9CEA-D78FB09F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96E7B8-B94A-6648-97AC-9B723EA31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D64D34-63E3-184C-B883-201CD59E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6D5A80-DC2E-AA40-881B-67A5A7998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2E321D-09E1-CC48-B1AF-E156DD2E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8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3801C-2A1B-C249-B90E-2AB5B7B5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ECF0D9-57EC-244A-ACEE-8BEE848BF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9E0F06-5575-5248-9EE6-79D4EADEC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969974-74D4-A845-9C09-1D39311E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34603F-690E-864A-A510-0FEDC1D1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4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EF507-51B8-6640-B84A-996DC6B2C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D9D952-C883-1545-A14E-762367F9FB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C17192-5AA7-1241-9ED9-541807E3F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BBFE6B-5D8F-CF43-8562-E9E30AC16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191FFD-E29F-664D-AAA2-9888D1A6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CF0C07-4D65-D14C-BE29-A2D98F7C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6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E8529-6756-104D-9244-73DCF5C2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AC85FC-8444-A24E-BBCA-4E1D0C664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BD9A89-6BDE-C24C-9304-F07A62873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D65E493-FC2A-B446-8070-950E5424B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78D2764-3AC9-414E-A367-BE3CE6345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9CA660F-468D-914A-8555-83C1F685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E08B167-1EE6-BB44-A9C0-AD05D8DB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A94C1D0-60A9-9743-B06D-878C940A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73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F7386-44F3-4D4E-9936-40BC98CD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5B6324E-5E18-8F45-ABF4-29755C67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E0A2659-560A-074D-831D-6F774B31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C2AD506-1776-3B47-AC5C-9CAB822C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3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3619B9F-AF0F-FF4E-BF49-B3EE8CF2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E63ABFE-8FE4-2A41-8F35-56B16836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651707-3025-7F4A-BA12-97E17E21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0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DDEAE-F130-8643-9772-9EDA0C0E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BB6D2D-FCE3-9D4F-ABEC-133ADC12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DA0F0D-5CC0-3641-A2F4-5AAEDFE60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2E0D6CB-0C53-3041-8975-EE61CBFED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FB315F-B4F0-F847-BDE3-7E60904D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DA0B80-90D1-EC4A-AE85-01A1C583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9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CBCF5-3712-D74D-9A07-FBD242BF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79447D-4621-A849-8FEB-62978BABFA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DFE341-DF63-B24E-AC13-4B564896A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4C8570-1E8B-4D40-BD06-F96ACF2E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554921-7B72-644D-8E84-83A46785E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0B9892-E4BA-C54A-9F8E-072EEBAF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718DB18-01F0-1947-B2BF-98EB50A4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EEFB3C-1F4C-534F-816F-3EA38A16D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B20B74-E19F-3C4F-83A1-40AF5991A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FB2487-F80F-7E48-A937-C79A671DE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24DF1-4188-4C44-A9A9-3D58AB93B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38EC1-4CE3-4221-BD26-AEE85151CCA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2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0" r:id="rId6"/>
    <p:sldLayoutId id="2147484561" r:id="rId7"/>
    <p:sldLayoutId id="2147484562" r:id="rId8"/>
    <p:sldLayoutId id="2147484563" r:id="rId9"/>
    <p:sldLayoutId id="2147484564" r:id="rId10"/>
    <p:sldLayoutId id="2147484565" r:id="rId11"/>
    <p:sldLayoutId id="2147484567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audio" Target="file:////Users/rprimi/Documents/Ensino/Disciplinas/GLM%20CFA%20SEM%20HLM/aulas/Correlac%25CC%25A7a%25CC%2583o%20e%20Regressa%25CC%2583o%201266-3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/Users/rprimi/Documents/Ensino/Disciplinas/GLM%20CFA%20SEM%20HLM/aulas/Correlac%25CC%25A7a%25CC%2583o%20e%20Regressa%25CC%2583o%201259-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asp-stats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r4ds.had.co.nz/program-intro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://r4ds.had.co.nz/model-basics.html#introduction-1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rpsychologist.com/d3/cohend/" TargetMode="External"/><Relationship Id="rId4" Type="http://schemas.openxmlformats.org/officeDocument/2006/relationships/hyperlink" Target="http://rpsychologist.com/d3/CI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psychologist.com/d3/CI/" TargetMode="External"/><Relationship Id="rId2" Type="http://schemas.openxmlformats.org/officeDocument/2006/relationships/hyperlink" Target="http://rpsychologist.com/d3/correlation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asp-stats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audio" Target="file:////Users/rprimi/Documents/Ensino/Disciplinas/GLM%20CFA%20SEM%20HLM/aulas/Correlac%25CC%25A7a%25CC%2583o%20e%20Regressa%25CC%2583o%201260-0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slideLayout" Target="../slideLayouts/slideLayout7.xml"/><Relationship Id="rId1" Type="http://schemas.openxmlformats.org/officeDocument/2006/relationships/audio" Target="file:////Users/rprimi/Documents/Ensino/Disciplinas/GLM%20CFA%20SEM%20HLM/aulas/Correlac%25CC%25A7a%25CC%2583o%20e%20Regressa%25CC%2583o%201258-2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audio" Target="file:////Users/rprimi/Documents/Ensino/Disciplinas/GLM%20CFA%20SEM%20HLM/aulas/Correlac%25CC%25A7a%25CC%2583o%20e%20Regressa%25CC%2583o%201265-5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27776" y="1412776"/>
            <a:ext cx="7808976" cy="1088136"/>
          </a:xfrm>
        </p:spPr>
        <p:txBody>
          <a:bodyPr>
            <a:normAutofit/>
          </a:bodyPr>
          <a:lstStyle/>
          <a:p>
            <a:r>
              <a:rPr lang="pt-BR" dirty="0"/>
              <a:t>Correlação e Regressão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55208" y="3140968"/>
            <a:ext cx="7754112" cy="1872208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002D00"/>
                </a:solidFill>
              </a:rPr>
              <a:t>Prof. Dr. Ricardo Primi </a:t>
            </a:r>
          </a:p>
          <a:p>
            <a:pPr>
              <a:lnSpc>
                <a:spcPct val="80000"/>
              </a:lnSpc>
            </a:pPr>
            <a:endParaRPr lang="en-US" sz="2000" dirty="0">
              <a:solidFill>
                <a:srgbClr val="002D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m 1" descr="g_name~ 41.tif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508000"/>
            <a:ext cx="595312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Correlação e Regressão 1266-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38372"/>
      </p:ext>
    </p:extLst>
  </p:cSld>
  <p:clrMapOvr>
    <a:masterClrMapping/>
  </p:clrMapOvr>
  <p:transition advTm="1421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F872C1-180E-4846-BA0A-AFE6301F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3" y="368660"/>
            <a:ext cx="7867014" cy="24584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FFE22BB-2DE6-7043-9EEB-BF93B952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83" y="2996952"/>
            <a:ext cx="8388932" cy="32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8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Correlação e regressão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distinção simples: </a:t>
            </a:r>
          </a:p>
          <a:p>
            <a:pPr lvl="1"/>
            <a:r>
              <a:rPr lang="pt-BR" dirty="0"/>
              <a:t>Empregamos a análise </a:t>
            </a:r>
            <a:r>
              <a:rPr lang="pt-BR" dirty="0" err="1"/>
              <a:t>correlacional</a:t>
            </a:r>
            <a:r>
              <a:rPr lang="pt-BR" dirty="0"/>
              <a:t> quando queremos investigar a existência de relações entre variáveis e a análise de regressão quando queremos prever uma variável a partir de outra ou de uma soma de outras</a:t>
            </a:r>
          </a:p>
        </p:txBody>
      </p:sp>
      <p:pic>
        <p:nvPicPr>
          <p:cNvPr id="4" name="Correlação e Regressão 1259-0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6942"/>
      </p:ext>
    </p:extLst>
  </p:cSld>
  <p:clrMapOvr>
    <a:masterClrMapping/>
  </p:clrMapOvr>
  <p:transition advTm="225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0AA12-9857-1442-B452-3531A9C0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r>
              <a:rPr lang="en-US" dirty="0"/>
              <a:t> 1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E7457F-65FE-2C4D-A619-94E1E8B0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64" y="2060848"/>
            <a:ext cx="8210686" cy="3996444"/>
          </a:xfrm>
        </p:spPr>
        <p:txBody>
          <a:bodyPr/>
          <a:lstStyle/>
          <a:p>
            <a:r>
              <a:rPr lang="pt-BR" dirty="0"/>
              <a:t>Instalar o JASP: </a:t>
            </a:r>
            <a:r>
              <a:rPr lang="pt-BR" dirty="0">
                <a:hlinkClick r:id="rId2"/>
              </a:rPr>
              <a:t>https://jasp-stats.org</a:t>
            </a:r>
            <a:endParaRPr lang="pt-BR" dirty="0"/>
          </a:p>
          <a:p>
            <a:r>
              <a:rPr lang="pt-BR" dirty="0"/>
              <a:t>Explore o arquivo ex1_ie_bpr_16pf_avdes.sav</a:t>
            </a:r>
          </a:p>
          <a:p>
            <a:r>
              <a:rPr lang="pt-BR" dirty="0"/>
              <a:t>Use visualiza</a:t>
            </a:r>
            <a:r>
              <a:rPr lang="en-US" dirty="0" err="1"/>
              <a:t>ção</a:t>
            </a:r>
            <a:endParaRPr lang="en-US" dirty="0"/>
          </a:p>
          <a:p>
            <a:r>
              <a:rPr lang="en-US" dirty="0" err="1"/>
              <a:t>Entenda</a:t>
            </a:r>
            <a:r>
              <a:rPr lang="en-US" dirty="0"/>
              <a:t> as </a:t>
            </a:r>
            <a:r>
              <a:rPr lang="en-US" dirty="0" err="1"/>
              <a:t>estatísticas</a:t>
            </a:r>
            <a:r>
              <a:rPr lang="en-US" dirty="0"/>
              <a:t> </a:t>
            </a:r>
            <a:r>
              <a:rPr lang="en-US" dirty="0" err="1"/>
              <a:t>descritivas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216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F517FD-2003-074C-AF3C-C1333C05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974021-65B2-0243-8067-259E54FB6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http://r4ds.had.co.nz/program-intro.html</a:t>
            </a:r>
            <a:endParaRPr lang="pt-BR" dirty="0"/>
          </a:p>
          <a:p>
            <a:endParaRPr lang="pt-BR" dirty="0"/>
          </a:p>
          <a:p>
            <a:r>
              <a:rPr lang="pt-BR" dirty="0"/>
              <a:t>Visualiza</a:t>
            </a:r>
            <a:r>
              <a:rPr lang="en-US" dirty="0" err="1"/>
              <a:t>ção</a:t>
            </a:r>
            <a:r>
              <a:rPr lang="en-US" dirty="0"/>
              <a:t> de </a:t>
            </a:r>
            <a:r>
              <a:rPr lang="en-US" dirty="0" err="1"/>
              <a:t>padrões</a:t>
            </a:r>
            <a:r>
              <a:rPr lang="en-US" dirty="0"/>
              <a:t> -&gt; </a:t>
            </a:r>
            <a:r>
              <a:rPr lang="en-US" dirty="0" err="1"/>
              <a:t>modelos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70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583171-DA54-CF41-A270-9A31BA26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12" y="152636"/>
            <a:ext cx="7886700" cy="1325563"/>
          </a:xfrm>
        </p:spPr>
        <p:txBody>
          <a:bodyPr/>
          <a:lstStyle/>
          <a:p>
            <a:r>
              <a:rPr lang="pt-BR" dirty="0"/>
              <a:t>Modelagem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25872F-052E-9F49-9194-79C43AED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48" y="1232756"/>
            <a:ext cx="7886700" cy="3060340"/>
          </a:xfrm>
        </p:spPr>
        <p:txBody>
          <a:bodyPr>
            <a:normAutofit lnSpcReduction="10000"/>
          </a:bodyPr>
          <a:lstStyle/>
          <a:p>
            <a:r>
              <a:rPr lang="pt-BR" dirty="0">
                <a:hlinkClick r:id="rId2"/>
              </a:rPr>
              <a:t>http://r4ds.had.co.nz/model-basics.html#introduction-15</a:t>
            </a:r>
            <a:endParaRPr lang="pt-BR" dirty="0"/>
          </a:p>
          <a:p>
            <a:r>
              <a:rPr lang="en-US" dirty="0"/>
              <a:t>“</a:t>
            </a:r>
            <a:r>
              <a:rPr lang="pt-BR" dirty="0" err="1"/>
              <a:t>Patterns</a:t>
            </a:r>
            <a:r>
              <a:rPr lang="pt-BR" dirty="0"/>
              <a:t> </a:t>
            </a:r>
            <a:r>
              <a:rPr lang="pt-BR" dirty="0" err="1"/>
              <a:t>provide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most</a:t>
            </a:r>
            <a:r>
              <a:rPr lang="pt-BR" dirty="0"/>
              <a:t> </a:t>
            </a:r>
            <a:r>
              <a:rPr lang="pt-BR" dirty="0" err="1"/>
              <a:t>useful</a:t>
            </a:r>
            <a:r>
              <a:rPr lang="pt-BR" dirty="0"/>
              <a:t> tools for data </a:t>
            </a:r>
            <a:r>
              <a:rPr lang="pt-BR" dirty="0" err="1"/>
              <a:t>scientists</a:t>
            </a:r>
            <a:r>
              <a:rPr lang="pt-BR" dirty="0"/>
              <a:t> </a:t>
            </a:r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reveal</a:t>
            </a:r>
            <a:r>
              <a:rPr lang="pt-BR" dirty="0"/>
              <a:t> </a:t>
            </a:r>
            <a:r>
              <a:rPr lang="pt-BR" dirty="0" err="1"/>
              <a:t>covariation</a:t>
            </a:r>
            <a:r>
              <a:rPr lang="pt-BR" dirty="0"/>
              <a:t>.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think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variation</a:t>
            </a:r>
            <a:r>
              <a:rPr lang="pt-BR" dirty="0"/>
              <a:t> as a </a:t>
            </a:r>
            <a:r>
              <a:rPr lang="pt-BR" dirty="0" err="1"/>
              <a:t>phenomenon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creates</a:t>
            </a:r>
            <a:r>
              <a:rPr lang="pt-BR" dirty="0"/>
              <a:t> </a:t>
            </a:r>
            <a:r>
              <a:rPr lang="pt-BR" dirty="0" err="1"/>
              <a:t>uncertainty</a:t>
            </a:r>
            <a:r>
              <a:rPr lang="pt-BR" dirty="0"/>
              <a:t>, </a:t>
            </a:r>
            <a:r>
              <a:rPr lang="pt-BR" dirty="0" err="1"/>
              <a:t>covariation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a </a:t>
            </a:r>
            <a:r>
              <a:rPr lang="pt-BR" dirty="0" err="1"/>
              <a:t>phenomenon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reduces</a:t>
            </a:r>
            <a:r>
              <a:rPr lang="pt-BR" dirty="0"/>
              <a:t> it.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variables</a:t>
            </a:r>
            <a:r>
              <a:rPr lang="pt-BR" dirty="0"/>
              <a:t> </a:t>
            </a:r>
            <a:r>
              <a:rPr lang="pt-BR" dirty="0" err="1"/>
              <a:t>covary</a:t>
            </a:r>
            <a:r>
              <a:rPr lang="pt-BR" dirty="0"/>
              <a:t>,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variable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make</a:t>
            </a:r>
            <a:r>
              <a:rPr lang="pt-BR" dirty="0"/>
              <a:t> </a:t>
            </a:r>
            <a:r>
              <a:rPr lang="pt-BR" dirty="0" err="1"/>
              <a:t>better</a:t>
            </a:r>
            <a:r>
              <a:rPr lang="pt-BR" dirty="0"/>
              <a:t> </a:t>
            </a:r>
            <a:r>
              <a:rPr lang="pt-BR" dirty="0" err="1"/>
              <a:t>predictions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second</a:t>
            </a:r>
            <a:r>
              <a:rPr lang="pt-BR" dirty="0"/>
              <a:t>.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covariation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due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a causal </a:t>
            </a:r>
            <a:r>
              <a:rPr lang="pt-BR" dirty="0" err="1"/>
              <a:t>relationship</a:t>
            </a:r>
            <a:r>
              <a:rPr lang="pt-BR" dirty="0"/>
              <a:t> (a </a:t>
            </a:r>
            <a:r>
              <a:rPr lang="pt-BR" dirty="0" err="1"/>
              <a:t>special</a:t>
            </a:r>
            <a:r>
              <a:rPr lang="pt-BR" dirty="0"/>
              <a:t> case),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variable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second</a:t>
            </a:r>
            <a:r>
              <a:rPr lang="pt-BR" dirty="0"/>
              <a:t>... </a:t>
            </a:r>
            <a:r>
              <a:rPr lang="pt-BR" dirty="0" err="1"/>
              <a:t>Models</a:t>
            </a:r>
            <a:r>
              <a:rPr lang="pt-BR" dirty="0"/>
              <a:t> are a tool for </a:t>
            </a:r>
            <a:r>
              <a:rPr lang="pt-BR" dirty="0" err="1"/>
              <a:t>extracting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 out </a:t>
            </a:r>
            <a:r>
              <a:rPr lang="pt-BR" dirty="0" err="1"/>
              <a:t>of</a:t>
            </a:r>
            <a:r>
              <a:rPr lang="pt-BR" dirty="0"/>
              <a:t> data. </a:t>
            </a:r>
            <a:r>
              <a:rPr lang="en-US" dirty="0"/>
              <a:t>” (p. 106)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960A13-DF62-8E41-960D-D623EA95A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095074"/>
            <a:ext cx="4619790" cy="25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6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1B6BB59-5250-D843-952B-FCCFE4F26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76672"/>
            <a:ext cx="2657501" cy="34556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B8AB7AC-6F4A-8E45-AEC2-E9F274A9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476672"/>
            <a:ext cx="2556284" cy="383442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E431850-3B07-ED49-A84D-44649AAF967F}"/>
              </a:ext>
            </a:extLst>
          </p:cNvPr>
          <p:cNvSpPr/>
          <p:nvPr/>
        </p:nvSpPr>
        <p:spPr>
          <a:xfrm>
            <a:off x="1547664" y="4725144"/>
            <a:ext cx="60846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http://rpsychologist.com/d3/NHST/</a:t>
            </a:r>
          </a:p>
          <a:p>
            <a:endParaRPr lang="pt-BR" dirty="0">
              <a:hlinkClick r:id="rId4"/>
            </a:endParaRPr>
          </a:p>
          <a:p>
            <a:r>
              <a:rPr lang="pt-BR" dirty="0">
                <a:hlinkClick r:id="rId4"/>
              </a:rPr>
              <a:t>http://rpsychologist.com/d3/CI/</a:t>
            </a:r>
            <a:endParaRPr lang="pt-BR" dirty="0"/>
          </a:p>
          <a:p>
            <a:endParaRPr lang="pt-BR" dirty="0"/>
          </a:p>
          <a:p>
            <a:r>
              <a:rPr lang="pt-BR" dirty="0">
                <a:hlinkClick r:id="rId5"/>
              </a:rPr>
              <a:t>http://rpsychologist.com/d3/cohend/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022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1B6CD-7B8A-E749-9217-7E61F08F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793" y="1772816"/>
            <a:ext cx="7008452" cy="773436"/>
          </a:xfrm>
        </p:spPr>
        <p:txBody>
          <a:bodyPr/>
          <a:lstStyle/>
          <a:p>
            <a:r>
              <a:rPr lang="pt-BR" dirty="0"/>
              <a:t>Correlação e Regressão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B5066F-FC16-6740-915B-08B7C346D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3012" y="2969284"/>
            <a:ext cx="6288372" cy="459716"/>
          </a:xfrm>
        </p:spPr>
        <p:txBody>
          <a:bodyPr/>
          <a:lstStyle/>
          <a:p>
            <a:r>
              <a:rPr lang="pt-BR" dirty="0">
                <a:hlinkClick r:id="rId2"/>
              </a:rPr>
              <a:t>http://rpsychologist.com/d3/correlation/</a:t>
            </a:r>
            <a:endParaRPr lang="pt-BR" dirty="0"/>
          </a:p>
          <a:p>
            <a:endParaRPr lang="pt-BR" dirty="0">
              <a:hlinkClick r:id="rId3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3167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716" y="94147"/>
            <a:ext cx="4807446" cy="820924"/>
          </a:xfrm>
        </p:spPr>
        <p:txBody>
          <a:bodyPr/>
          <a:lstStyle/>
          <a:p>
            <a:r>
              <a:rPr lang="pt-BR" dirty="0"/>
              <a:t>Fórmula da </a:t>
            </a:r>
            <a:r>
              <a:rPr lang="pt-BR" dirty="0" err="1"/>
              <a:t>correla</a:t>
            </a:r>
            <a:r>
              <a:rPr lang="en-US" dirty="0" err="1"/>
              <a:t>ção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194391"/>
              </p:ext>
            </p:extLst>
          </p:nvPr>
        </p:nvGraphicFramePr>
        <p:xfrm>
          <a:off x="1330231" y="3861712"/>
          <a:ext cx="4629038" cy="2249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" name="Equation" r:id="rId3" imgW="2273300" imgH="1104900" progId="Equation.3">
                  <p:embed/>
                </p:oleObj>
              </mc:Choice>
              <mc:Fallback>
                <p:oleObj name="Equation" r:id="rId3" imgW="2273300" imgH="1104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0231" y="3861712"/>
                        <a:ext cx="4629038" cy="2249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873477"/>
              </p:ext>
            </p:extLst>
          </p:nvPr>
        </p:nvGraphicFramePr>
        <p:xfrm>
          <a:off x="2872073" y="806084"/>
          <a:ext cx="2916324" cy="219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Equation" r:id="rId5" imgW="774700" imgH="584200" progId="Equation.3">
                  <p:embed/>
                </p:oleObj>
              </mc:Choice>
              <mc:Fallback>
                <p:oleObj name="Equation" r:id="rId5" imgW="774700" imgH="584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72073" y="806084"/>
                        <a:ext cx="2916324" cy="219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CBDAAAB4-E830-284F-AF68-B7D1C4824B47}"/>
              </a:ext>
            </a:extLst>
          </p:cNvPr>
          <p:cNvSpPr/>
          <p:nvPr/>
        </p:nvSpPr>
        <p:spPr>
          <a:xfrm>
            <a:off x="2573281" y="5767254"/>
            <a:ext cx="424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rpsychologist.com</a:t>
            </a:r>
            <a:r>
              <a:rPr lang="pt-BR" dirty="0"/>
              <a:t>/d3/</a:t>
            </a:r>
            <a:r>
              <a:rPr lang="pt-BR" dirty="0" err="1"/>
              <a:t>correlation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78554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Produto-momento!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556" y="1880828"/>
            <a:ext cx="5616624" cy="4644516"/>
          </a:xfrm>
        </p:spPr>
        <p:txBody>
          <a:bodyPr>
            <a:normAutofit fontScale="92500"/>
          </a:bodyPr>
          <a:lstStyle/>
          <a:p>
            <a:r>
              <a:rPr lang="pt-BR" dirty="0"/>
              <a:t>A média do produto de dois momentos indicando </a:t>
            </a:r>
            <a:r>
              <a:rPr lang="pt-BR" dirty="0" err="1"/>
              <a:t>co-relação</a:t>
            </a:r>
            <a:endParaRPr lang="pt-BR" dirty="0"/>
          </a:p>
          <a:p>
            <a:r>
              <a:rPr lang="pt-BR" dirty="0"/>
              <a:t>Produto : multiplicação de duas variáveis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) </a:t>
            </a:r>
          </a:p>
          <a:p>
            <a:r>
              <a:rPr lang="pt-BR" dirty="0"/>
              <a:t>Momento: função aplicada a média de desvios</a:t>
            </a:r>
          </a:p>
          <a:p>
            <a:r>
              <a:rPr lang="pt-BR" dirty="0"/>
              <a:t>Momentos centrais: : 1o = Média, 2º = </a:t>
            </a:r>
            <a:r>
              <a:rPr lang="pt-BR" dirty="0" err="1"/>
              <a:t>Variancia</a:t>
            </a:r>
            <a:r>
              <a:rPr lang="pt-BR" dirty="0"/>
              <a:t>, 3º = Assimetria, 4o = </a:t>
            </a:r>
            <a:r>
              <a:rPr lang="pt-BR" dirty="0" err="1"/>
              <a:t>Kurtose</a:t>
            </a:r>
            <a:endParaRPr lang="pt-BR" dirty="0"/>
          </a:p>
          <a:p>
            <a:r>
              <a:rPr lang="pt-BR" dirty="0"/>
              <a:t>Os escores </a:t>
            </a:r>
            <a:r>
              <a:rPr lang="pt-BR" dirty="0" err="1"/>
              <a:t>z</a:t>
            </a:r>
            <a:r>
              <a:rPr lang="pt-BR" dirty="0"/>
              <a:t> são momentos</a:t>
            </a:r>
          </a:p>
          <a:p>
            <a:r>
              <a:rPr lang="pt-BR" dirty="0"/>
              <a:t>Desvios da média em unidades de desvio padrão</a:t>
            </a:r>
          </a:p>
          <a:p>
            <a:r>
              <a:rPr lang="pt-BR" dirty="0" err="1"/>
              <a:t>Co-relação</a:t>
            </a:r>
            <a:r>
              <a:rPr lang="pt-BR" dirty="0"/>
              <a:t>: ocorrência simultânea </a:t>
            </a:r>
            <a:r>
              <a:rPr lang="pt-BR" dirty="0" err="1"/>
              <a:t>together</a:t>
            </a:r>
            <a:endParaRPr lang="pt-BR" dirty="0"/>
          </a:p>
          <a:p>
            <a:r>
              <a:rPr lang="pt-BR" dirty="0" err="1"/>
              <a:t>z</a:t>
            </a:r>
            <a:r>
              <a:rPr lang="pt-BR" dirty="0"/>
              <a:t> para </a:t>
            </a:r>
            <a:r>
              <a:rPr lang="pt-BR" dirty="0" err="1"/>
              <a:t>X</a:t>
            </a:r>
            <a:r>
              <a:rPr lang="pt-BR" dirty="0"/>
              <a:t> pareado </a:t>
            </a:r>
            <a:r>
              <a:rPr lang="pt-BR" dirty="0" err="1"/>
              <a:t>copm</a:t>
            </a:r>
            <a:r>
              <a:rPr lang="pt-BR" dirty="0"/>
              <a:t> </a:t>
            </a:r>
            <a:r>
              <a:rPr lang="pt-BR" dirty="0" err="1"/>
              <a:t>z</a:t>
            </a:r>
            <a:r>
              <a:rPr lang="pt-BR" dirty="0"/>
              <a:t> para </a:t>
            </a:r>
            <a:r>
              <a:rPr lang="pt-BR" dirty="0" err="1"/>
              <a:t>Y</a:t>
            </a:r>
            <a:endParaRPr lang="pt-BR" dirty="0"/>
          </a:p>
          <a:p>
            <a:r>
              <a:rPr lang="pt-BR" dirty="0"/>
              <a:t>Então a correlação Produto-Momento de Pearson (</a:t>
            </a:r>
            <a:r>
              <a:rPr lang="pt-BR" dirty="0" err="1"/>
              <a:t>r</a:t>
            </a:r>
            <a:r>
              <a:rPr lang="pt-BR" dirty="0"/>
              <a:t>) é a magnitude média em que pares de escores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) se correlacionam por desviarem simultaneamente de suas respectivas médias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/>
        </p:nvGraphicFramePr>
        <p:xfrm>
          <a:off x="6705600" y="2312988"/>
          <a:ext cx="1600200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57" name="Equation" r:id="rId3" imgW="799920" imgH="406080" progId="Equation.3">
                  <p:embed/>
                </p:oleObj>
              </mc:Choice>
              <mc:Fallback>
                <p:oleObj name="Equation" r:id="rId3" imgW="7999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312988"/>
                        <a:ext cx="1600200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934200" y="4292600"/>
          <a:ext cx="1447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58" name="Equation" r:id="rId5" imgW="761760" imgH="431640" progId="Equation.3">
                  <p:embed/>
                </p:oleObj>
              </mc:Choice>
              <mc:Fallback>
                <p:oleObj name="Equation" r:id="rId5" imgW="761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292600"/>
                        <a:ext cx="14478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26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Correlação e Regressão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611727" y="1694942"/>
            <a:ext cx="8210686" cy="42837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pt-BR" sz="2400" dirty="0"/>
              <a:t>Mensura a relação entre variáveis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pt-BR" sz="2000" dirty="0"/>
              <a:t>	Correlação = co-</a:t>
            </a:r>
            <a:r>
              <a:rPr lang="pt-BR" sz="2000" b="1" dirty="0"/>
              <a:t>r</a:t>
            </a:r>
            <a:r>
              <a:rPr lang="pt-BR" sz="2000" dirty="0"/>
              <a:t>elação = co-variância = </a:t>
            </a:r>
            <a:r>
              <a:rPr lang="pt-BR" sz="2000" i="1" dirty="0"/>
              <a:t>r</a:t>
            </a:r>
            <a:endParaRPr lang="pt-BR" sz="2000" dirty="0"/>
          </a:p>
          <a:p>
            <a:pPr>
              <a:lnSpc>
                <a:spcPct val="90000"/>
              </a:lnSpc>
            </a:pPr>
            <a:r>
              <a:rPr lang="pt-BR" sz="2400" dirty="0"/>
              <a:t>Geralmente examina variáveis bidimensionais </a:t>
            </a:r>
          </a:p>
          <a:p>
            <a:pPr>
              <a:lnSpc>
                <a:spcPct val="90000"/>
              </a:lnSpc>
            </a:pPr>
            <a:r>
              <a:rPr lang="pt-BR" sz="2400" dirty="0"/>
              <a:t>Mas diferenças de média entre grupos também podem ser expressas por meio da </a:t>
            </a:r>
            <a:r>
              <a:rPr lang="pt-BR" sz="2400" dirty="0" err="1"/>
              <a:t>co-relação</a:t>
            </a:r>
            <a:endParaRPr lang="pt-BR" sz="2400" dirty="0"/>
          </a:p>
          <a:p>
            <a:r>
              <a:rPr lang="pt-BR" sz="2800" dirty="0"/>
              <a:t>Em geral as medidas estão associadas por relações lineares</a:t>
            </a:r>
          </a:p>
          <a:p>
            <a:pPr lvl="1"/>
            <a:r>
              <a:rPr lang="pt-BR" sz="2400" dirty="0"/>
              <a:t>Mas existem técnicas para correlações e regressões não lineares</a:t>
            </a:r>
          </a:p>
          <a:p>
            <a:r>
              <a:rPr lang="pt-BR" sz="2800" dirty="0"/>
              <a:t>Correlação </a:t>
            </a:r>
            <a:r>
              <a:rPr lang="pt-BR" sz="2800" dirty="0">
                <a:cs typeface="Arial" charset="0"/>
              </a:rPr>
              <a:t>≠ Causalidade</a:t>
            </a:r>
          </a:p>
          <a:p>
            <a:r>
              <a:rPr lang="pt-BR" sz="2800" i="1" dirty="0" err="1"/>
              <a:t>r’s</a:t>
            </a:r>
            <a:r>
              <a:rPr lang="pt-BR" sz="2800" dirty="0"/>
              <a:t>  assumem valores entre -1.0 e +1.0</a:t>
            </a:r>
          </a:p>
          <a:p>
            <a:pPr lvl="1"/>
            <a:r>
              <a:rPr lang="pt-BR" sz="2400" dirty="0"/>
              <a:t>O sinal mostra a direção das relações</a:t>
            </a:r>
          </a:p>
          <a:p>
            <a:pPr lvl="1"/>
            <a:r>
              <a:rPr lang="pt-BR" sz="2400" dirty="0"/>
              <a:t>Os valores absolutos mostram a magnitude da relação</a:t>
            </a:r>
          </a:p>
          <a:p>
            <a:pPr lvl="2"/>
            <a:r>
              <a:rPr lang="pt-BR" sz="2000" dirty="0"/>
              <a:t>0.0 = ausência de relação</a:t>
            </a:r>
          </a:p>
          <a:p>
            <a:pPr lvl="2"/>
            <a:r>
              <a:rPr lang="pt-BR" sz="2000" dirty="0"/>
              <a:t>-1.0 </a:t>
            </a:r>
            <a:r>
              <a:rPr lang="pt-BR" sz="2000" dirty="0" err="1"/>
              <a:t>or</a:t>
            </a:r>
            <a:r>
              <a:rPr lang="pt-BR" sz="2000" dirty="0"/>
              <a:t> +1.0 = relação perfeita</a:t>
            </a:r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endParaRPr lang="pt-BR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Reta de regressão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49534" y="1916832"/>
            <a:ext cx="8153400" cy="4525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sz="2800" dirty="0"/>
              <a:t>Melhor previsão de </a:t>
            </a:r>
            <a:r>
              <a:rPr lang="pt-BR" sz="2800" i="1" dirty="0"/>
              <a:t>Y </a:t>
            </a:r>
            <a:r>
              <a:rPr lang="pt-BR" sz="2800" dirty="0"/>
              <a:t>em relação aos valores de</a:t>
            </a:r>
            <a:r>
              <a:rPr lang="pt-BR" sz="2800" i="1" dirty="0"/>
              <a:t> X</a:t>
            </a:r>
            <a:endParaRPr lang="pt-BR" sz="2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sz="2800" dirty="0"/>
              <a:t>Equação de previsão: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3294" i="1" dirty="0" err="1">
                <a:cs typeface="Arial" charset="0"/>
              </a:rPr>
              <a:t>Ŷ</a:t>
            </a:r>
            <a:r>
              <a:rPr lang="pt-BR" sz="3294" dirty="0"/>
              <a:t>= </a:t>
            </a:r>
            <a:r>
              <a:rPr lang="pt-BR" sz="3294" i="1" dirty="0"/>
              <a:t>b</a:t>
            </a:r>
            <a:r>
              <a:rPr lang="pt-BR" sz="3294" i="1" baseline="-25000" dirty="0"/>
              <a:t>0</a:t>
            </a:r>
            <a:r>
              <a:rPr lang="pt-BR" sz="3294" dirty="0"/>
              <a:t>+ </a:t>
            </a:r>
            <a:r>
              <a:rPr lang="pt-BR" sz="3294" i="1" dirty="0"/>
              <a:t>b</a:t>
            </a:r>
            <a:r>
              <a:rPr lang="pt-BR" sz="3294" i="1" baseline="-25000" dirty="0"/>
              <a:t>1</a:t>
            </a:r>
            <a:r>
              <a:rPr lang="pt-BR" sz="3294" i="1" dirty="0"/>
              <a:t>X</a:t>
            </a:r>
            <a:endParaRPr lang="pt-BR" sz="3294" dirty="0"/>
          </a:p>
          <a:p>
            <a:pPr lvl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pt-BR" sz="2400" dirty="0"/>
              <a:t>Na qual: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pt-BR" sz="2400" i="1" dirty="0" err="1">
                <a:cs typeface="Arial" charset="0"/>
              </a:rPr>
              <a:t>X</a:t>
            </a:r>
            <a:r>
              <a:rPr lang="pt-BR" sz="2400" dirty="0">
                <a:cs typeface="Arial" charset="0"/>
              </a:rPr>
              <a:t> = valor do </a:t>
            </a:r>
            <a:r>
              <a:rPr lang="pt-BR" sz="2400" dirty="0" err="1">
                <a:cs typeface="Arial" charset="0"/>
              </a:rPr>
              <a:t>preditor</a:t>
            </a:r>
            <a:r>
              <a:rPr lang="pt-BR" sz="2400" dirty="0">
                <a:cs typeface="Arial" charset="0"/>
              </a:rPr>
              <a:t> (variável </a:t>
            </a:r>
            <a:r>
              <a:rPr lang="pt-BR" sz="2400" dirty="0" err="1">
                <a:cs typeface="Arial" charset="0"/>
              </a:rPr>
              <a:t>preditora</a:t>
            </a:r>
            <a:r>
              <a:rPr lang="pt-BR" sz="2400" dirty="0">
                <a:cs typeface="Arial" charset="0"/>
              </a:rPr>
              <a:t> ou VI)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pt-BR" sz="2400" i="1" dirty="0" err="1">
                <a:cs typeface="Arial" charset="0"/>
              </a:rPr>
              <a:t>Ŷ</a:t>
            </a:r>
            <a:r>
              <a:rPr lang="pt-BR" sz="2400" dirty="0"/>
              <a:t>= valor previsto de </a:t>
            </a:r>
            <a:r>
              <a:rPr lang="pt-BR" sz="2400" i="1" dirty="0"/>
              <a:t>Y </a:t>
            </a:r>
            <a:r>
              <a:rPr lang="pt-BR" sz="2400" dirty="0"/>
              <a:t>(variável resposta ou VD ou critério)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pt-BR" sz="2400" dirty="0"/>
              <a:t>i.e., valor de </a:t>
            </a:r>
            <a:r>
              <a:rPr lang="pt-BR" sz="2400" i="1" dirty="0"/>
              <a:t>Y na linha</a:t>
            </a:r>
            <a:r>
              <a:rPr lang="pt-BR" sz="2400" dirty="0"/>
              <a:t>, dado </a:t>
            </a:r>
            <a:r>
              <a:rPr lang="pt-BR" sz="2400" i="1" dirty="0" err="1"/>
              <a:t>X</a:t>
            </a:r>
            <a:endParaRPr lang="pt-BR" sz="2400" dirty="0"/>
          </a:p>
          <a:p>
            <a:pPr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pt-BR" sz="2600" i="1" dirty="0">
                <a:cs typeface="Arial" charset="0"/>
              </a:rPr>
              <a:t>b</a:t>
            </a:r>
            <a:r>
              <a:rPr lang="pt-BR" sz="2600" i="1" baseline="-25000" dirty="0">
                <a:cs typeface="Arial" charset="0"/>
              </a:rPr>
              <a:t>1</a:t>
            </a:r>
            <a:r>
              <a:rPr lang="pt-BR" sz="2600" dirty="0">
                <a:cs typeface="Arial" charset="0"/>
              </a:rPr>
              <a:t> = inclinação (</a:t>
            </a:r>
            <a:r>
              <a:rPr lang="pt-BR" sz="2600" i="1" dirty="0" err="1">
                <a:cs typeface="Arial" charset="0"/>
              </a:rPr>
              <a:t>slope</a:t>
            </a:r>
            <a:r>
              <a:rPr lang="pt-BR" sz="2600" dirty="0">
                <a:cs typeface="Arial" charset="0"/>
              </a:rPr>
              <a:t>) da linha, Mudança em </a:t>
            </a:r>
            <a:r>
              <a:rPr lang="pt-BR" sz="2600" i="1" dirty="0" err="1">
                <a:cs typeface="Arial" charset="0"/>
              </a:rPr>
              <a:t>Ŷ</a:t>
            </a:r>
            <a:r>
              <a:rPr lang="pt-BR" sz="2600" i="1" dirty="0">
                <a:cs typeface="Arial" charset="0"/>
              </a:rPr>
              <a:t> </a:t>
            </a:r>
            <a:r>
              <a:rPr lang="pt-BR" sz="2600" dirty="0">
                <a:cs typeface="Arial" charset="0"/>
              </a:rPr>
              <a:t>para uma mudança de 1-unidade de mudança em </a:t>
            </a:r>
            <a:r>
              <a:rPr lang="pt-BR" sz="2600" i="1" dirty="0" err="1">
                <a:cs typeface="Arial" charset="0"/>
              </a:rPr>
              <a:t>X</a:t>
            </a:r>
            <a:endParaRPr lang="pt-BR" sz="2600" i="1" dirty="0">
              <a:cs typeface="Arial" charset="0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pt-BR" sz="2400" i="1" dirty="0">
                <a:cs typeface="Arial" charset="0"/>
              </a:rPr>
              <a:t>b</a:t>
            </a:r>
            <a:r>
              <a:rPr lang="pt-BR" sz="2400" i="1" baseline="-25000" dirty="0">
                <a:cs typeface="Arial" charset="0"/>
              </a:rPr>
              <a:t>1</a:t>
            </a:r>
            <a:r>
              <a:rPr lang="pt-BR" sz="2400" dirty="0">
                <a:cs typeface="Arial" charset="0"/>
              </a:rPr>
              <a:t> = </a:t>
            </a:r>
            <a:r>
              <a:rPr lang="pt-BR" sz="2400" i="1" dirty="0" err="1">
                <a:cs typeface="Arial" charset="0"/>
              </a:rPr>
              <a:t>r</a:t>
            </a:r>
            <a:r>
              <a:rPr lang="pt-BR" sz="2400" i="1" baseline="-25000" dirty="0" err="1">
                <a:cs typeface="Arial" charset="0"/>
              </a:rPr>
              <a:t>XY</a:t>
            </a:r>
            <a:r>
              <a:rPr lang="pt-BR" sz="2400" dirty="0">
                <a:cs typeface="Arial" charset="0"/>
              </a:rPr>
              <a:t>(</a:t>
            </a:r>
            <a:r>
              <a:rPr lang="pt-BR" sz="2400" i="1" dirty="0">
                <a:cs typeface="Arial" charset="0"/>
              </a:rPr>
              <a:t>S</a:t>
            </a:r>
            <a:r>
              <a:rPr lang="pt-BR" sz="2400" baseline="-25000" dirty="0">
                <a:cs typeface="Arial" charset="0"/>
              </a:rPr>
              <a:t>Y</a:t>
            </a:r>
            <a:r>
              <a:rPr lang="pt-BR" sz="2400" dirty="0">
                <a:cs typeface="Arial" charset="0"/>
              </a:rPr>
              <a:t>/</a:t>
            </a:r>
            <a:r>
              <a:rPr lang="pt-BR" sz="2400" i="1" dirty="0">
                <a:cs typeface="Arial" charset="0"/>
              </a:rPr>
              <a:t>S</a:t>
            </a:r>
            <a:r>
              <a:rPr lang="pt-BR" sz="2400" baseline="-25000" dirty="0">
                <a:cs typeface="Arial" charset="0"/>
              </a:rPr>
              <a:t>X</a:t>
            </a:r>
            <a:r>
              <a:rPr lang="pt-BR" sz="2400" dirty="0">
                <a:cs typeface="Arial" charset="0"/>
              </a:rPr>
              <a:t>) </a:t>
            </a:r>
            <a:endParaRPr lang="pt-BR" baseline="-25000" dirty="0">
              <a:cs typeface="Arial" charset="0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pt-BR" sz="2400" i="1" dirty="0"/>
              <a:t>b</a:t>
            </a:r>
            <a:r>
              <a:rPr lang="pt-BR" sz="2400" i="1" baseline="-25000" dirty="0"/>
              <a:t>0</a:t>
            </a:r>
            <a:r>
              <a:rPr lang="pt-BR" sz="2400" dirty="0"/>
              <a:t> = constante (</a:t>
            </a:r>
            <a:r>
              <a:rPr lang="pt-BR" sz="2400" i="1" dirty="0" err="1"/>
              <a:t>intercept</a:t>
            </a:r>
            <a:r>
              <a:rPr lang="pt-BR" sz="2400" dirty="0"/>
              <a:t>)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pt-BR" sz="2400" i="1" dirty="0" err="1">
                <a:cs typeface="Arial" charset="0"/>
              </a:rPr>
              <a:t>Ŷ </a:t>
            </a:r>
            <a:r>
              <a:rPr lang="pt-BR" sz="2400" dirty="0">
                <a:cs typeface="Arial" charset="0"/>
              </a:rPr>
              <a:t>quando </a:t>
            </a:r>
            <a:r>
              <a:rPr lang="pt-BR" sz="2400" i="1" dirty="0">
                <a:cs typeface="Arial" charset="0"/>
              </a:rPr>
              <a:t>X </a:t>
            </a:r>
            <a:r>
              <a:rPr lang="pt-BR" sz="2400" dirty="0">
                <a:cs typeface="Arial" charset="0"/>
              </a:rPr>
              <a:t>= 0.0 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pt-BR" sz="2400" i="1" dirty="0"/>
              <a:t>b</a:t>
            </a:r>
            <a:r>
              <a:rPr lang="pt-BR" sz="2400" i="1" baseline="-25000" dirty="0"/>
              <a:t>0</a:t>
            </a:r>
            <a:r>
              <a:rPr lang="pt-BR" sz="2400" dirty="0">
                <a:cs typeface="Arial" charset="0"/>
              </a:rPr>
              <a:t>= </a:t>
            </a:r>
            <a:r>
              <a:rPr lang="pt-BR" sz="2400" i="1" dirty="0">
                <a:cs typeface="Arial" charset="0"/>
              </a:rPr>
              <a:t>M</a:t>
            </a:r>
            <a:r>
              <a:rPr lang="pt-BR" sz="2400" baseline="-25000" dirty="0">
                <a:cs typeface="Arial" charset="0"/>
              </a:rPr>
              <a:t>Y</a:t>
            </a:r>
            <a:r>
              <a:rPr lang="pt-BR" sz="2400" dirty="0">
                <a:cs typeface="Arial" charset="0"/>
              </a:rPr>
              <a:t> – </a:t>
            </a:r>
            <a:r>
              <a:rPr lang="pt-BR" sz="2400" i="1" dirty="0">
                <a:cs typeface="Arial" charset="0"/>
              </a:rPr>
              <a:t>b</a:t>
            </a:r>
            <a:r>
              <a:rPr lang="pt-BR" sz="2400" i="1" baseline="-25000" dirty="0">
                <a:cs typeface="Arial" charset="0"/>
              </a:rPr>
              <a:t>1</a:t>
            </a:r>
            <a:r>
              <a:rPr lang="pt-BR" sz="2400" i="1" dirty="0">
                <a:cs typeface="Arial" charset="0"/>
              </a:rPr>
              <a:t>M</a:t>
            </a:r>
            <a:r>
              <a:rPr lang="pt-BR" sz="2400" baseline="-25000" dirty="0">
                <a:cs typeface="Arial" charset="0"/>
              </a:rPr>
              <a:t>X</a:t>
            </a:r>
            <a:endParaRPr lang="pt-BR" sz="2400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229600" cy="868362"/>
          </a:xfrm>
        </p:spPr>
        <p:txBody>
          <a:bodyPr>
            <a:normAutofit/>
          </a:bodyPr>
          <a:lstStyle/>
          <a:p>
            <a:r>
              <a:rPr lang="pt-BR" dirty="0"/>
              <a:t>Soma de Quadrados da Regressão</a:t>
            </a:r>
            <a:endParaRPr lang="en-US" dirty="0"/>
          </a:p>
        </p:txBody>
      </p:sp>
      <p:cxnSp>
        <p:nvCxnSpPr>
          <p:cNvPr id="158725" name="AutoShape 5"/>
          <p:cNvCxnSpPr>
            <a:cxnSpLocks noChangeShapeType="1"/>
          </p:cNvCxnSpPr>
          <p:nvPr/>
        </p:nvCxnSpPr>
        <p:spPr bwMode="auto">
          <a:xfrm>
            <a:off x="6362700" y="838200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grpSp>
        <p:nvGrpSpPr>
          <p:cNvPr id="158733" name="Group 13"/>
          <p:cNvGrpSpPr>
            <a:grpSpLocks noChangeAspect="1"/>
          </p:cNvGrpSpPr>
          <p:nvPr/>
        </p:nvGrpSpPr>
        <p:grpSpPr bwMode="auto">
          <a:xfrm>
            <a:off x="2657475" y="838200"/>
            <a:ext cx="3354388" cy="2743200"/>
            <a:chOff x="2245" y="575"/>
            <a:chExt cx="3397" cy="2777"/>
          </a:xfrm>
        </p:grpSpPr>
        <p:graphicFrame>
          <p:nvGraphicFramePr>
            <p:cNvPr id="158722" name="Object 2"/>
            <p:cNvGraphicFramePr>
              <a:graphicFrameLocks noChangeAspect="1"/>
            </p:cNvGraphicFramePr>
            <p:nvPr/>
          </p:nvGraphicFramePr>
          <p:xfrm>
            <a:off x="2245" y="575"/>
            <a:ext cx="3397" cy="27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021" name="Picture" r:id="rId4" imgW="5616000" imgH="4582440" progId="">
                    <p:embed/>
                  </p:oleObj>
                </mc:Choice>
                <mc:Fallback>
                  <p:oleObj name="Picture" r:id="rId4" imgW="5616000" imgH="4582440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575"/>
                          <a:ext cx="3397" cy="27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8726" name="Group 6"/>
            <p:cNvGrpSpPr>
              <a:grpSpLocks noChangeAspect="1"/>
            </p:cNvGrpSpPr>
            <p:nvPr/>
          </p:nvGrpSpPr>
          <p:grpSpPr bwMode="auto">
            <a:xfrm>
              <a:off x="3059" y="1010"/>
              <a:ext cx="2138" cy="1581"/>
              <a:chOff x="3059" y="1010"/>
              <a:chExt cx="2138" cy="1581"/>
            </a:xfrm>
          </p:grpSpPr>
          <p:sp>
            <p:nvSpPr>
              <p:cNvPr id="158727" name="Line 7"/>
              <p:cNvSpPr>
                <a:spLocks noChangeAspect="1" noChangeShapeType="1"/>
              </p:cNvSpPr>
              <p:nvPr/>
            </p:nvSpPr>
            <p:spPr bwMode="auto">
              <a:xfrm>
                <a:off x="5197" y="1548"/>
                <a:ext cx="0" cy="24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28" name="Line 8"/>
              <p:cNvSpPr>
                <a:spLocks noChangeAspect="1" noChangeShapeType="1"/>
              </p:cNvSpPr>
              <p:nvPr/>
            </p:nvSpPr>
            <p:spPr bwMode="auto">
              <a:xfrm>
                <a:off x="3059" y="1797"/>
                <a:ext cx="0" cy="250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29" name="Line 9"/>
              <p:cNvSpPr>
                <a:spLocks noChangeAspect="1" noChangeShapeType="1"/>
              </p:cNvSpPr>
              <p:nvPr/>
            </p:nvSpPr>
            <p:spPr bwMode="auto">
              <a:xfrm>
                <a:off x="4484" y="1010"/>
                <a:ext cx="0" cy="782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30" name="Line 10"/>
              <p:cNvSpPr>
                <a:spLocks noChangeAspect="1" noChangeShapeType="1"/>
              </p:cNvSpPr>
              <p:nvPr/>
            </p:nvSpPr>
            <p:spPr bwMode="auto">
              <a:xfrm>
                <a:off x="4127" y="1774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31" name="Line 11"/>
              <p:cNvSpPr>
                <a:spLocks noChangeAspect="1" noChangeShapeType="1"/>
              </p:cNvSpPr>
              <p:nvPr/>
            </p:nvSpPr>
            <p:spPr bwMode="auto">
              <a:xfrm>
                <a:off x="3767" y="1797"/>
                <a:ext cx="0" cy="794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158741" name="Group 21"/>
          <p:cNvGrpSpPr>
            <a:grpSpLocks noChangeAspect="1"/>
          </p:cNvGrpSpPr>
          <p:nvPr/>
        </p:nvGrpSpPr>
        <p:grpSpPr bwMode="auto">
          <a:xfrm>
            <a:off x="5111750" y="3284538"/>
            <a:ext cx="3354388" cy="2743200"/>
            <a:chOff x="2245" y="575"/>
            <a:chExt cx="3397" cy="2777"/>
          </a:xfrm>
        </p:grpSpPr>
        <p:graphicFrame>
          <p:nvGraphicFramePr>
            <p:cNvPr id="158742" name="Object 22"/>
            <p:cNvGraphicFramePr>
              <a:graphicFrameLocks noChangeAspect="1"/>
            </p:cNvGraphicFramePr>
            <p:nvPr/>
          </p:nvGraphicFramePr>
          <p:xfrm>
            <a:off x="2245" y="575"/>
            <a:ext cx="3397" cy="27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022" name="Picture" r:id="rId6" imgW="5702400" imgH="4934880" progId="">
                    <p:embed/>
                  </p:oleObj>
                </mc:Choice>
                <mc:Fallback>
                  <p:oleObj name="Picture" r:id="rId6" imgW="5702400" imgH="4934880" progId="">
                    <p:embed/>
                    <p:pic>
                      <p:nvPicPr>
                        <p:cNvPr id="0" name="Picture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575"/>
                          <a:ext cx="3397" cy="2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8743" name="Group 23"/>
            <p:cNvGrpSpPr>
              <a:grpSpLocks noChangeAspect="1"/>
            </p:cNvGrpSpPr>
            <p:nvPr/>
          </p:nvGrpSpPr>
          <p:grpSpPr bwMode="auto">
            <a:xfrm>
              <a:off x="3062" y="1005"/>
              <a:ext cx="2109" cy="1540"/>
              <a:chOff x="3062" y="1005"/>
              <a:chExt cx="2109" cy="1540"/>
            </a:xfrm>
          </p:grpSpPr>
          <p:sp>
            <p:nvSpPr>
              <p:cNvPr id="158744" name="Line 24"/>
              <p:cNvSpPr>
                <a:spLocks noChangeAspect="1" noChangeShapeType="1"/>
              </p:cNvSpPr>
              <p:nvPr/>
            </p:nvSpPr>
            <p:spPr bwMode="auto">
              <a:xfrm>
                <a:off x="5171" y="1305"/>
                <a:ext cx="0" cy="17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45" name="Line 25"/>
              <p:cNvSpPr>
                <a:spLocks noChangeAspect="1" noChangeShapeType="1"/>
              </p:cNvSpPr>
              <p:nvPr/>
            </p:nvSpPr>
            <p:spPr bwMode="auto">
              <a:xfrm>
                <a:off x="3062" y="2073"/>
                <a:ext cx="0" cy="182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46" name="Line 26"/>
              <p:cNvSpPr>
                <a:spLocks noChangeAspect="1" noChangeShapeType="1"/>
              </p:cNvSpPr>
              <p:nvPr/>
            </p:nvSpPr>
            <p:spPr bwMode="auto">
              <a:xfrm>
                <a:off x="4467" y="1005"/>
                <a:ext cx="0" cy="599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47" name="Line 27"/>
              <p:cNvSpPr>
                <a:spLocks noChangeAspect="1" noChangeShapeType="1"/>
              </p:cNvSpPr>
              <p:nvPr/>
            </p:nvSpPr>
            <p:spPr bwMode="auto">
              <a:xfrm>
                <a:off x="4120" y="1757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48" name="Line 28"/>
              <p:cNvSpPr>
                <a:spLocks noChangeAspect="1" noChangeShapeType="1"/>
              </p:cNvSpPr>
              <p:nvPr/>
            </p:nvSpPr>
            <p:spPr bwMode="auto">
              <a:xfrm>
                <a:off x="3771" y="1950"/>
                <a:ext cx="0" cy="595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</p:grpSp>
      </p:grpSp>
      <p:grpSp>
        <p:nvGrpSpPr>
          <p:cNvPr id="158749" name="Group 29"/>
          <p:cNvGrpSpPr>
            <a:grpSpLocks noChangeAspect="1"/>
          </p:cNvGrpSpPr>
          <p:nvPr/>
        </p:nvGrpSpPr>
        <p:grpSpPr bwMode="auto">
          <a:xfrm>
            <a:off x="173038" y="3284538"/>
            <a:ext cx="3354387" cy="2743200"/>
            <a:chOff x="2245" y="575"/>
            <a:chExt cx="3397" cy="2777"/>
          </a:xfrm>
        </p:grpSpPr>
        <p:graphicFrame>
          <p:nvGraphicFramePr>
            <p:cNvPr id="158750" name="Object 30"/>
            <p:cNvGraphicFramePr>
              <a:graphicFrameLocks noChangeAspect="1"/>
            </p:cNvGraphicFramePr>
            <p:nvPr/>
          </p:nvGraphicFramePr>
          <p:xfrm>
            <a:off x="2245" y="575"/>
            <a:ext cx="3397" cy="27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9023" name="Picture" r:id="rId8" imgW="5616000" imgH="4582440" progId="">
                    <p:embed/>
                  </p:oleObj>
                </mc:Choice>
                <mc:Fallback>
                  <p:oleObj name="Picture" r:id="rId8" imgW="5616000" imgH="4582440" progId="">
                    <p:embed/>
                    <p:pic>
                      <p:nvPicPr>
                        <p:cNvPr id="0" name="Picture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575"/>
                          <a:ext cx="3397" cy="27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8751" name="Group 31"/>
            <p:cNvGrpSpPr>
              <a:grpSpLocks noChangeAspect="1"/>
            </p:cNvGrpSpPr>
            <p:nvPr/>
          </p:nvGrpSpPr>
          <p:grpSpPr bwMode="auto">
            <a:xfrm>
              <a:off x="3059" y="1314"/>
              <a:ext cx="2138" cy="956"/>
              <a:chOff x="3059" y="1314"/>
              <a:chExt cx="2138" cy="956"/>
            </a:xfrm>
          </p:grpSpPr>
          <p:sp>
            <p:nvSpPr>
              <p:cNvPr id="158752" name="Line 32"/>
              <p:cNvSpPr>
                <a:spLocks noChangeAspect="1" noChangeShapeType="1"/>
              </p:cNvSpPr>
              <p:nvPr/>
            </p:nvSpPr>
            <p:spPr bwMode="auto">
              <a:xfrm>
                <a:off x="5197" y="1314"/>
                <a:ext cx="0" cy="482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53" name="Line 33"/>
              <p:cNvSpPr>
                <a:spLocks noChangeAspect="1" noChangeShapeType="1"/>
              </p:cNvSpPr>
              <p:nvPr/>
            </p:nvSpPr>
            <p:spPr bwMode="auto">
              <a:xfrm>
                <a:off x="3059" y="1797"/>
                <a:ext cx="0" cy="473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54" name="Line 34"/>
              <p:cNvSpPr>
                <a:spLocks noChangeAspect="1" noChangeShapeType="1"/>
              </p:cNvSpPr>
              <p:nvPr/>
            </p:nvSpPr>
            <p:spPr bwMode="auto">
              <a:xfrm>
                <a:off x="4484" y="1646"/>
                <a:ext cx="0" cy="146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55" name="Line 35"/>
              <p:cNvSpPr>
                <a:spLocks noChangeAspect="1" noChangeShapeType="1"/>
              </p:cNvSpPr>
              <p:nvPr/>
            </p:nvSpPr>
            <p:spPr bwMode="auto">
              <a:xfrm>
                <a:off x="4127" y="1774"/>
                <a:ext cx="0" cy="48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756" name="Line 36"/>
              <p:cNvSpPr>
                <a:spLocks noChangeAspect="1" noChangeShapeType="1"/>
              </p:cNvSpPr>
              <p:nvPr/>
            </p:nvSpPr>
            <p:spPr bwMode="auto">
              <a:xfrm>
                <a:off x="3767" y="1797"/>
                <a:ext cx="0" cy="157"/>
              </a:xfrm>
              <a:prstGeom prst="line">
                <a:avLst/>
              </a:prstGeom>
              <a:noFill/>
              <a:ln w="9525">
                <a:solidFill>
                  <a:srgbClr val="3366FF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158757" name="Text Box 37"/>
          <p:cNvSpPr txBox="1">
            <a:spLocks noChangeArrowheads="1"/>
          </p:cNvSpPr>
          <p:nvPr/>
        </p:nvSpPr>
        <p:spPr bwMode="auto">
          <a:xfrm>
            <a:off x="304800" y="1000125"/>
            <a:ext cx="21732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 err="1"/>
              <a:t>SS</a:t>
            </a:r>
            <a:r>
              <a:rPr lang="en-US" baseline="-25000" dirty="0" err="1"/>
              <a:t>Total</a:t>
            </a:r>
            <a:r>
              <a:rPr lang="en-US" dirty="0"/>
              <a:t> = ∑(</a:t>
            </a:r>
            <a:r>
              <a:rPr lang="en-US" i="1" dirty="0"/>
              <a:t>Y</a:t>
            </a:r>
            <a:r>
              <a:rPr lang="en-US" dirty="0"/>
              <a:t> –</a:t>
            </a:r>
            <a:r>
              <a:rPr lang="en-US" i="1" dirty="0"/>
              <a:t>MY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</p:txBody>
      </p:sp>
      <p:sp>
        <p:nvSpPr>
          <p:cNvPr id="158758" name="Text Box 38"/>
          <p:cNvSpPr txBox="1">
            <a:spLocks noChangeArrowheads="1"/>
          </p:cNvSpPr>
          <p:nvPr/>
        </p:nvSpPr>
        <p:spPr bwMode="auto">
          <a:xfrm>
            <a:off x="409575" y="2886075"/>
            <a:ext cx="2247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 err="1"/>
              <a:t>SS</a:t>
            </a:r>
            <a:r>
              <a:rPr lang="en-US" baseline="-25000" dirty="0" err="1"/>
              <a:t>Model</a:t>
            </a:r>
            <a:r>
              <a:rPr lang="en-US" dirty="0"/>
              <a:t> = ∑(</a:t>
            </a:r>
            <a:r>
              <a:rPr lang="en-US" i="1" dirty="0" err="1"/>
              <a:t>Ŷ</a:t>
            </a:r>
            <a:r>
              <a:rPr lang="en-US" dirty="0"/>
              <a:t> –</a:t>
            </a:r>
            <a:r>
              <a:rPr lang="en-US" i="1" dirty="0"/>
              <a:t>MY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</p:txBody>
      </p:sp>
      <p:sp>
        <p:nvSpPr>
          <p:cNvPr id="158759" name="Text Box 39"/>
          <p:cNvSpPr txBox="1">
            <a:spLocks noChangeArrowheads="1"/>
          </p:cNvSpPr>
          <p:nvPr/>
        </p:nvSpPr>
        <p:spPr bwMode="auto">
          <a:xfrm>
            <a:off x="6126163" y="2829662"/>
            <a:ext cx="22971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dirty="0" err="1"/>
              <a:t>SS</a:t>
            </a:r>
            <a:r>
              <a:rPr lang="en-US" baseline="-25000" dirty="0" err="1"/>
              <a:t>Residual</a:t>
            </a:r>
            <a:r>
              <a:rPr lang="en-US" dirty="0"/>
              <a:t> = ∑(</a:t>
            </a:r>
            <a:r>
              <a:rPr lang="en-US" i="1" dirty="0"/>
              <a:t>Y</a:t>
            </a:r>
            <a:r>
              <a:rPr lang="en-US" dirty="0"/>
              <a:t> – </a:t>
            </a:r>
            <a:r>
              <a:rPr lang="en-US" i="1" dirty="0"/>
              <a:t>Ŷ</a:t>
            </a:r>
            <a:r>
              <a:rPr lang="en-US" dirty="0"/>
              <a:t>)</a:t>
            </a:r>
            <a:r>
              <a:rPr lang="en-US" baseline="30000" dirty="0"/>
              <a:t>2</a:t>
            </a:r>
          </a:p>
        </p:txBody>
      </p:sp>
      <p:sp>
        <p:nvSpPr>
          <p:cNvPr id="158760" name="AutoShape 40"/>
          <p:cNvSpPr>
            <a:spLocks noChangeArrowheads="1"/>
          </p:cNvSpPr>
          <p:nvPr/>
        </p:nvSpPr>
        <p:spPr bwMode="auto">
          <a:xfrm rot="5400000">
            <a:off x="6038057" y="1991519"/>
            <a:ext cx="982662" cy="806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58761" name="AutoShape 41"/>
          <p:cNvSpPr>
            <a:spLocks noChangeArrowheads="1"/>
          </p:cNvSpPr>
          <p:nvPr/>
        </p:nvSpPr>
        <p:spPr bwMode="auto">
          <a:xfrm rot="16200000" flipH="1">
            <a:off x="1769269" y="1994694"/>
            <a:ext cx="982662" cy="806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569333A-29E5-004D-AABB-252440108498}"/>
              </a:ext>
            </a:extLst>
          </p:cNvPr>
          <p:cNvSpPr/>
          <p:nvPr/>
        </p:nvSpPr>
        <p:spPr>
          <a:xfrm>
            <a:off x="2286000" y="58578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setosa.io</a:t>
            </a:r>
            <a:r>
              <a:rPr lang="pt-BR" dirty="0"/>
              <a:t>/</a:t>
            </a:r>
            <a:r>
              <a:rPr lang="pt-BR" dirty="0" err="1"/>
              <a:t>ev</a:t>
            </a:r>
            <a:r>
              <a:rPr lang="pt-BR" dirty="0"/>
              <a:t>/</a:t>
            </a:r>
            <a:r>
              <a:rPr lang="pt-BR" dirty="0" err="1"/>
              <a:t>ordinary-least-squares-regression</a:t>
            </a:r>
            <a:r>
              <a:rPr lang="pt-BR" dirty="0"/>
              <a:t>/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até aqui 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Escore </a:t>
            </a:r>
            <a:r>
              <a:rPr lang="pt-BR" dirty="0" err="1"/>
              <a:t>z</a:t>
            </a:r>
            <a:endParaRPr lang="pt-BR" dirty="0"/>
          </a:p>
          <a:p>
            <a:r>
              <a:rPr lang="pt-BR" dirty="0"/>
              <a:t>Variância/covariância</a:t>
            </a:r>
          </a:p>
          <a:p>
            <a:r>
              <a:rPr lang="pt-BR" dirty="0"/>
              <a:t>Correlação</a:t>
            </a:r>
          </a:p>
          <a:p>
            <a:r>
              <a:rPr lang="pt-BR" dirty="0"/>
              <a:t>Equação da reta: </a:t>
            </a:r>
            <a:r>
              <a:rPr lang="pt-BR" dirty="0" err="1"/>
              <a:t>intercept</a:t>
            </a:r>
            <a:r>
              <a:rPr lang="pt-BR" dirty="0"/>
              <a:t> e </a:t>
            </a:r>
            <a:r>
              <a:rPr lang="pt-BR" dirty="0" err="1"/>
              <a:t>slope</a:t>
            </a:r>
            <a:endParaRPr lang="pt-BR" dirty="0"/>
          </a:p>
          <a:p>
            <a:r>
              <a:rPr lang="pt-BR" dirty="0"/>
              <a:t>VD e VI</a:t>
            </a:r>
          </a:p>
          <a:p>
            <a:r>
              <a:rPr lang="pt-BR" dirty="0"/>
              <a:t>Variância total, Variância residual, variância da regressão</a:t>
            </a:r>
          </a:p>
          <a:p>
            <a:r>
              <a:rPr lang="pt-BR" dirty="0"/>
              <a:t>Proporção de variância explicada</a:t>
            </a:r>
          </a:p>
          <a:p>
            <a:r>
              <a:rPr lang="pt-BR" dirty="0"/>
              <a:t>Graus de liberdade</a:t>
            </a:r>
          </a:p>
          <a:p>
            <a:r>
              <a:rPr lang="pt-BR" dirty="0" err="1"/>
              <a:t>F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960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FD76E2E-A271-7A46-943C-5E13B605485E}"/>
              </a:ext>
            </a:extLst>
          </p:cNvPr>
          <p:cNvSpPr/>
          <p:nvPr/>
        </p:nvSpPr>
        <p:spPr>
          <a:xfrm>
            <a:off x="1462727" y="5352619"/>
            <a:ext cx="6174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gallery.shinyapps.io</a:t>
            </a:r>
            <a:r>
              <a:rPr lang="pt-BR" dirty="0"/>
              <a:t>/</a:t>
            </a:r>
            <a:r>
              <a:rPr lang="pt-BR" dirty="0" err="1"/>
              <a:t>anova_shiny_rstudio</a:t>
            </a:r>
            <a:r>
              <a:rPr lang="pt-BR" dirty="0"/>
              <a:t>/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E02AEB8-0374-A34B-8103-4D97CC83A03D}"/>
              </a:ext>
            </a:extLst>
          </p:cNvPr>
          <p:cNvSpPr/>
          <p:nvPr/>
        </p:nvSpPr>
        <p:spPr>
          <a:xfrm>
            <a:off x="1477116" y="4810655"/>
            <a:ext cx="5526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gallery.shinyapps.io</a:t>
            </a:r>
            <a:r>
              <a:rPr lang="pt-BR" dirty="0"/>
              <a:t>/</a:t>
            </a:r>
            <a:r>
              <a:rPr lang="pt-BR" dirty="0" err="1"/>
              <a:t>simple_regression</a:t>
            </a:r>
            <a:r>
              <a:rPr lang="pt-BR" dirty="0"/>
              <a:t>/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B8F4906-AB25-6341-AA27-38D7F9574DA6}"/>
              </a:ext>
            </a:extLst>
          </p:cNvPr>
          <p:cNvSpPr/>
          <p:nvPr/>
        </p:nvSpPr>
        <p:spPr>
          <a:xfrm>
            <a:off x="1497757" y="5856764"/>
            <a:ext cx="618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gallery.shinyapps.io</a:t>
            </a:r>
            <a:r>
              <a:rPr lang="pt-BR" dirty="0"/>
              <a:t>/</a:t>
            </a:r>
            <a:r>
              <a:rPr lang="pt-BR" dirty="0" err="1"/>
              <a:t>multi_regression</a:t>
            </a:r>
            <a:r>
              <a:rPr lang="pt-BR" dirty="0"/>
              <a:t>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1FCF3B-2C0D-FD4E-8A64-B02055F6E3A3}"/>
              </a:ext>
            </a:extLst>
          </p:cNvPr>
          <p:cNvSpPr txBox="1"/>
          <p:nvPr/>
        </p:nvSpPr>
        <p:spPr>
          <a:xfrm>
            <a:off x="1480313" y="63248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Manual do </a:t>
            </a:r>
            <a:r>
              <a:rPr lang="pt-BR" dirty="0" err="1"/>
              <a:t>jasp</a:t>
            </a:r>
            <a:r>
              <a:rPr lang="pt-BR" dirty="0"/>
              <a:t>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F42FA-62D1-E34C-8374-C6535D4DF443}"/>
              </a:ext>
            </a:extLst>
          </p:cNvPr>
          <p:cNvSpPr/>
          <p:nvPr/>
        </p:nvSpPr>
        <p:spPr>
          <a:xfrm>
            <a:off x="3247167" y="620688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jasp-stats.org</a:t>
            </a:r>
            <a:r>
              <a:rPr lang="pt-BR" dirty="0"/>
              <a:t>/</a:t>
            </a:r>
            <a:r>
              <a:rPr lang="pt-BR" dirty="0" err="1"/>
              <a:t>jasp-materials</a:t>
            </a:r>
            <a:r>
              <a:rPr lang="pt-BR" dirty="0"/>
              <a:t>/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CA5B1-D284-4946-8E5F-5E7182EC87BF}"/>
              </a:ext>
            </a:extLst>
          </p:cNvPr>
          <p:cNvSpPr txBox="1"/>
          <p:nvPr/>
        </p:nvSpPr>
        <p:spPr>
          <a:xfrm>
            <a:off x="1483368" y="2827529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rpsychologist.com</a:t>
            </a:r>
            <a:r>
              <a:rPr lang="pt-BR" dirty="0"/>
              <a:t>/d3/CI/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A958369-3C11-C14E-B5E9-E4A914486960}"/>
              </a:ext>
            </a:extLst>
          </p:cNvPr>
          <p:cNvSpPr/>
          <p:nvPr/>
        </p:nvSpPr>
        <p:spPr>
          <a:xfrm>
            <a:off x="1480313" y="3824065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rpsychologist.com</a:t>
            </a:r>
            <a:r>
              <a:rPr lang="pt-BR" dirty="0"/>
              <a:t>/d3/NHST/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330E6BC-6178-7D41-B1DD-76E95E838421}"/>
              </a:ext>
            </a:extLst>
          </p:cNvPr>
          <p:cNvSpPr/>
          <p:nvPr/>
        </p:nvSpPr>
        <p:spPr>
          <a:xfrm>
            <a:off x="1497757" y="3163023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rpsychologist.com</a:t>
            </a:r>
            <a:r>
              <a:rPr lang="pt-BR" dirty="0"/>
              <a:t>/d3/</a:t>
            </a:r>
            <a:r>
              <a:rPr lang="pt-BR" dirty="0" err="1"/>
              <a:t>cohend</a:t>
            </a:r>
            <a:r>
              <a:rPr lang="pt-BR" dirty="0"/>
              <a:t>/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0AA39A0-16D4-E346-A2FF-257F624758DE}"/>
              </a:ext>
            </a:extLst>
          </p:cNvPr>
          <p:cNvSpPr/>
          <p:nvPr/>
        </p:nvSpPr>
        <p:spPr>
          <a:xfrm>
            <a:off x="1418054" y="1651300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www.jamovi.org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46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C0AA12-9857-1442-B452-3531A9C0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r>
              <a:rPr lang="en-US" dirty="0"/>
              <a:t> 1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E7457F-65FE-2C4D-A619-94E1E8B08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64" y="2060848"/>
            <a:ext cx="8210686" cy="3996444"/>
          </a:xfrm>
        </p:spPr>
        <p:txBody>
          <a:bodyPr/>
          <a:lstStyle/>
          <a:p>
            <a:r>
              <a:rPr lang="pt-BR" dirty="0"/>
              <a:t>Instalar o JASP: </a:t>
            </a:r>
            <a:r>
              <a:rPr lang="pt-BR" dirty="0">
                <a:hlinkClick r:id="rId2"/>
              </a:rPr>
              <a:t>https://jasp-stats.org</a:t>
            </a:r>
            <a:endParaRPr lang="pt-BR" dirty="0"/>
          </a:p>
          <a:p>
            <a:r>
              <a:rPr lang="pt-BR" dirty="0"/>
              <a:t>Explore o arquivo ex1_ie_bpr_16pf_avdes.sav</a:t>
            </a:r>
          </a:p>
          <a:p>
            <a:r>
              <a:rPr lang="pt-BR" dirty="0"/>
              <a:t>Use visualiza</a:t>
            </a:r>
            <a:r>
              <a:rPr lang="en-US" dirty="0" err="1"/>
              <a:t>ção</a:t>
            </a:r>
            <a:endParaRPr lang="en-US" dirty="0"/>
          </a:p>
          <a:p>
            <a:r>
              <a:rPr lang="en-US" dirty="0"/>
              <a:t>Procure </a:t>
            </a:r>
            <a:r>
              <a:rPr lang="en-US" dirty="0" err="1"/>
              <a:t>interpretar</a:t>
            </a:r>
            <a:r>
              <a:rPr lang="en-US" dirty="0"/>
              <a:t> as </a:t>
            </a:r>
            <a:r>
              <a:rPr lang="en-US" dirty="0" err="1"/>
              <a:t>estatísticas</a:t>
            </a:r>
            <a:r>
              <a:rPr lang="en-US" dirty="0"/>
              <a:t> </a:t>
            </a:r>
            <a:r>
              <a:rPr lang="en-US" dirty="0" err="1"/>
              <a:t>descritivas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9309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8DEA9-1533-7347-AFE8-F8DA3110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r>
              <a:rPr lang="en-US" dirty="0"/>
              <a:t> 2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C59634-DF04-2543-ACDD-D246D27E5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Abra o arquivo ex1_ie_bpr_16pf_avdes.sav </a:t>
            </a:r>
          </a:p>
          <a:p>
            <a:r>
              <a:rPr lang="pt-BR" dirty="0"/>
              <a:t>Escolha duas </a:t>
            </a:r>
            <a:r>
              <a:rPr lang="pt-BR" dirty="0" err="1"/>
              <a:t>vari</a:t>
            </a:r>
            <a:r>
              <a:rPr lang="en-US" dirty="0" err="1"/>
              <a:t>áveis</a:t>
            </a:r>
            <a:r>
              <a:rPr lang="en-US" dirty="0"/>
              <a:t> e </a:t>
            </a:r>
            <a:r>
              <a:rPr lang="en-US" dirty="0" err="1"/>
              <a:t>faça</a:t>
            </a:r>
            <a:r>
              <a:rPr lang="en-US" dirty="0"/>
              <a:t> a </a:t>
            </a:r>
            <a:r>
              <a:rPr lang="en-US" dirty="0" err="1"/>
              <a:t>regressão</a:t>
            </a:r>
            <a:r>
              <a:rPr lang="en-US" dirty="0"/>
              <a:t> simples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7839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8DEA9-1533-7347-AFE8-F8DA3110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r>
              <a:rPr lang="en-US" dirty="0"/>
              <a:t> 3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C59634-DF04-2543-ACDD-D246D27E5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ex1_ie_bpr_16pf_avdes.sav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  <a:p>
            <a:r>
              <a:rPr lang="pt-BR" dirty="0"/>
              <a:t>ANOVA</a:t>
            </a:r>
          </a:p>
          <a:p>
            <a:r>
              <a:rPr lang="pt-BR" dirty="0"/>
              <a:t>RMANOVA </a:t>
            </a:r>
          </a:p>
          <a:p>
            <a:r>
              <a:rPr lang="pt-BR" dirty="0"/>
              <a:t>TWO-WAY INDEPENDENT ANOVA </a:t>
            </a:r>
          </a:p>
          <a:p>
            <a:r>
              <a:rPr lang="pt-BR" dirty="0"/>
              <a:t>MIXED FACTOR ANOVA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851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1757078-FFA0-394E-ABE0-B248BE75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28700"/>
            <a:ext cx="7452828" cy="50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3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62CF481-9E0D-8348-A5FF-484CD467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04764"/>
            <a:ext cx="8708968" cy="30243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CFF3B3-D99E-ED43-911B-C7D9BA38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5" y="4329100"/>
            <a:ext cx="7719257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7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BBF46E0-3F28-9C4F-8DF1-1044A4B3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22" y="908720"/>
            <a:ext cx="6804756" cy="45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orr-exam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8" y="513694"/>
            <a:ext cx="5979176" cy="59791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571500"/>
            <a:ext cx="5892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69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258" y="188640"/>
            <a:ext cx="6368442" cy="5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1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355600" y="762000"/>
          <a:ext cx="3962400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05" name="Imagem" r:id="rId3" imgW="5308600" imgH="4254500" progId="StaticEnhancedMetafile">
                  <p:embed/>
                </p:oleObj>
              </mc:Choice>
              <mc:Fallback>
                <p:oleObj name="Imagem" r:id="rId3" imgW="5308600" imgH="4254500" progId="StaticEnhanced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762000"/>
                        <a:ext cx="3962400" cy="393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4318000" y="762000"/>
          <a:ext cx="4495800" cy="397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606" name="Imagem" r:id="rId5" imgW="5168900" imgH="4127500" progId="StaticEnhancedMetafile">
                  <p:embed/>
                </p:oleObj>
              </mc:Choice>
              <mc:Fallback>
                <p:oleObj name="Imagem" r:id="rId5" imgW="5168900" imgH="4127500" progId="StaticEnhancedMetafil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762000"/>
                        <a:ext cx="4495800" cy="397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18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3975" y="947738"/>
            <a:ext cx="649605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Correlação e Regressão 1260-0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10382"/>
      </p:ext>
    </p:extLst>
  </p:cSld>
  <p:clrMapOvr>
    <a:masterClrMapping/>
  </p:clrMapOvr>
  <p:transition advTm="6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295400"/>
            <a:ext cx="5202647" cy="38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Correlação e Regressão 1258-2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88866"/>
      </p:ext>
    </p:extLst>
  </p:cSld>
  <p:clrMapOvr>
    <a:masterClrMapping/>
  </p:clrMapOvr>
  <p:transition advTm="85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m 1" descr="g_name~ 35.tif"/>
          <p:cNvPicPr>
            <a:picLocks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508000"/>
            <a:ext cx="595312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Correlação e Regressão 1265-5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/>
          <a:stretch>
            <a:fillRect/>
          </a:stretch>
        </p:blipFill>
        <p:spPr>
          <a:xfrm>
            <a:off x="8747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1563"/>
      </p:ext>
    </p:extLst>
  </p:cSld>
  <p:clrMapOvr>
    <a:masterClrMapping/>
  </p:clrMapOvr>
  <p:transition advTm="99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Azul Quent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4824</TotalTime>
  <Words>753</Words>
  <Application>Microsoft Macintosh PowerPoint</Application>
  <PresentationFormat>Apresentação na tela (4:3)</PresentationFormat>
  <Paragraphs>115</Paragraphs>
  <Slides>29</Slides>
  <Notes>4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3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Gill Sans MT</vt:lpstr>
      <vt:lpstr>Tema do Office</vt:lpstr>
      <vt:lpstr>Imagem</vt:lpstr>
      <vt:lpstr>Equation</vt:lpstr>
      <vt:lpstr>Picture</vt:lpstr>
      <vt:lpstr>Correlação e Regressão</vt:lpstr>
      <vt:lpstr>Correlação e Regressão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Correlação e regressão</vt:lpstr>
      <vt:lpstr>Exercício 1</vt:lpstr>
      <vt:lpstr>Modelos</vt:lpstr>
      <vt:lpstr>Modelagem </vt:lpstr>
      <vt:lpstr>Apresentação do PowerPoint</vt:lpstr>
      <vt:lpstr>Correlação e Regressão</vt:lpstr>
      <vt:lpstr>Fórmula da correlação</vt:lpstr>
      <vt:lpstr>Produto-momento!</vt:lpstr>
      <vt:lpstr>Reta de regressão</vt:lpstr>
      <vt:lpstr>Soma de Quadrados da Regressão</vt:lpstr>
      <vt:lpstr>Conceitos até aqui ...</vt:lpstr>
      <vt:lpstr>Apresentação do PowerPoint</vt:lpstr>
      <vt:lpstr>Exercício 1</vt:lpstr>
      <vt:lpstr>Exercício 2</vt:lpstr>
      <vt:lpstr>Exercício 3</vt:lpstr>
      <vt:lpstr>Apresentação do PowerPoint</vt:lpstr>
      <vt:lpstr>Apresentação do PowerPoint</vt:lpstr>
      <vt:lpstr>Apresentação do PowerPoint</vt:lpstr>
    </vt:vector>
  </TitlesOfParts>
  <Company>University of Toledo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Correlation and Regression</dc:title>
  <dc:creator>Greg Meyer</dc:creator>
  <cp:lastModifiedBy>Ricardo Primi</cp:lastModifiedBy>
  <cp:revision>211</cp:revision>
  <cp:lastPrinted>2019-04-07T23:11:54Z</cp:lastPrinted>
  <dcterms:created xsi:type="dcterms:W3CDTF">2008-03-10T20:39:56Z</dcterms:created>
  <dcterms:modified xsi:type="dcterms:W3CDTF">2019-04-08T16:09:50Z</dcterms:modified>
</cp:coreProperties>
</file>